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1" r:id="rId3"/>
    <p:sldId id="274" r:id="rId4"/>
    <p:sldId id="264" r:id="rId5"/>
    <p:sldId id="322" r:id="rId6"/>
    <p:sldId id="321" r:id="rId7"/>
    <p:sldId id="309" r:id="rId8"/>
    <p:sldId id="320" r:id="rId9"/>
    <p:sldId id="319" r:id="rId10"/>
    <p:sldId id="318" r:id="rId11"/>
    <p:sldId id="284" r:id="rId12"/>
    <p:sldId id="316" r:id="rId13"/>
    <p:sldId id="317" r:id="rId14"/>
    <p:sldId id="314" r:id="rId15"/>
    <p:sldId id="307" r:id="rId16"/>
    <p:sldId id="279" r:id="rId17"/>
    <p:sldId id="286" r:id="rId18"/>
    <p:sldId id="308" r:id="rId19"/>
    <p:sldId id="295" r:id="rId20"/>
    <p:sldId id="270" r:id="rId21"/>
    <p:sldId id="296" r:id="rId22"/>
    <p:sldId id="311" r:id="rId23"/>
    <p:sldId id="298" r:id="rId24"/>
    <p:sldId id="299" r:id="rId25"/>
    <p:sldId id="300" r:id="rId26"/>
    <p:sldId id="301" r:id="rId27"/>
    <p:sldId id="302" r:id="rId28"/>
    <p:sldId id="304" r:id="rId29"/>
    <p:sldId id="303" r:id="rId30"/>
    <p:sldId id="305" r:id="rId31"/>
    <p:sldId id="313" r:id="rId32"/>
    <p:sldId id="282" r:id="rId33"/>
    <p:sldId id="323" r:id="rId34"/>
    <p:sldId id="294" r:id="rId35"/>
    <p:sldId id="324" r:id="rId36"/>
  </p:sldIdLst>
  <p:sldSz cx="9144000" cy="5143500" type="screen16x9"/>
  <p:notesSz cx="51435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58792" autoAdjust="0"/>
  </p:normalViewPr>
  <p:slideViewPr>
    <p:cSldViewPr>
      <p:cViewPr varScale="1">
        <p:scale>
          <a:sx n="102" d="100"/>
          <a:sy n="102" d="100"/>
        </p:scale>
        <p:origin x="534" y="96"/>
      </p:cViewPr>
      <p:guideLst>
        <p:guide orient="horz" pos="216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0503E-7F5E-4ABE-B869-34FDF8855786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034A6-7E91-463E-97D9-B2CBF880F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5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154781"/>
            <a:ext cx="2057400" cy="329088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154781"/>
            <a:ext cx="6019800" cy="329088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33796" y="1203597"/>
            <a:ext cx="3481636" cy="18085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FREE</a:t>
            </a:r>
          </a:p>
          <a:p>
            <a:pPr lvl="0"/>
            <a:r>
              <a:rPr lang="en-US" altLang="ko-KR" dirty="0"/>
              <a:t>PPT</a:t>
            </a:r>
          </a:p>
          <a:p>
            <a:pPr lvl="0"/>
            <a:r>
              <a:rPr lang="en-US" altLang="ko-KR" dirty="0"/>
              <a:t>TEMPLATES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33796" y="3012181"/>
            <a:ext cx="3481636" cy="855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</a:t>
            </a:r>
          </a:p>
          <a:p>
            <a:pPr lvl="0"/>
            <a:r>
              <a:rPr lang="en-US" altLang="ko-KR" dirty="0"/>
              <a:t>THE TITLE OF YOUR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560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E:\002-KIMS BUSINESS\007-02-Googleslidesppt\02-GSppt-Contents-Kim\20170215\02-abs\businessman-with-city-vew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5" y="339502"/>
            <a:ext cx="2105436" cy="43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6870" y="267494"/>
            <a:ext cx="6577129" cy="64807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50265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07854"/>
            <a:ext cx="9144000" cy="4642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79602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44000" cy="25717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659982"/>
            <a:ext cx="9144000" cy="4835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152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7672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876006"/>
            <a:ext cx="9144000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2811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Frame 2"/>
          <p:cNvSpPr/>
          <p:nvPr userDrawn="1"/>
        </p:nvSpPr>
        <p:spPr>
          <a:xfrm>
            <a:off x="485315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684518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Frame 14"/>
          <p:cNvSpPr/>
          <p:nvPr userDrawn="1"/>
        </p:nvSpPr>
        <p:spPr>
          <a:xfrm>
            <a:off x="2557022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56225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Frame 16"/>
          <p:cNvSpPr/>
          <p:nvPr userDrawn="1"/>
        </p:nvSpPr>
        <p:spPr>
          <a:xfrm>
            <a:off x="4628729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932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Frame 18"/>
          <p:cNvSpPr/>
          <p:nvPr userDrawn="1"/>
        </p:nvSpPr>
        <p:spPr>
          <a:xfrm>
            <a:off x="6700436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6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just">
              <a:lnSpc>
                <a:spcPct val="150000"/>
              </a:lnSpc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</a:defRPr>
            </a:lvl1pPr>
          </a:lstStyle>
          <a:p>
            <a:pPr>
              <a:defRPr/>
            </a:pPr>
            <a:fld id="{C6A69C64-0A0C-4D60-B614-E96069CBCE63}" type="datetimeFigureOut">
              <a:rPr lang="en-US"/>
              <a:t>6/22/2020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just">
              <a:lnSpc>
                <a:spcPct val="150000"/>
              </a:lnSpc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just">
              <a:lnSpc>
                <a:spcPct val="150000"/>
              </a:lnSpc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</a:defRPr>
            </a:lvl1pPr>
          </a:lstStyle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>
    <p:push dir="u"/>
  </p:transition>
  <p:txStyles>
    <p:titleStyle>
      <a:lvl1pPr marL="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j-ea"/>
          <a:cs typeface="+mj-cs"/>
        </a:defRPr>
      </a:lvl1pPr>
    </p:titleStyle>
    <p:bodyStyle>
      <a:lvl1pPr marL="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n-ea"/>
          <a:cs typeface="+mn-cs"/>
        </a:defRPr>
      </a:lvl1pPr>
      <a:lvl2pPr marL="45720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n-ea"/>
          <a:cs typeface="+mn-cs"/>
        </a:defRPr>
      </a:lvl2pPr>
      <a:lvl3pPr marL="91440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n-ea"/>
          <a:cs typeface="+mn-cs"/>
        </a:defRPr>
      </a:lvl3pPr>
      <a:lvl4pPr marL="137160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n-ea"/>
          <a:cs typeface="+mn-cs"/>
        </a:defRPr>
      </a:lvl4pPr>
      <a:lvl5pPr marL="182880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6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5" Type="http://schemas.openxmlformats.org/officeDocument/2006/relationships/image" Target="../media/image138.pn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png"/><Relationship Id="rId14" Type="http://schemas.openxmlformats.org/officeDocument/2006/relationships/image" Target="../media/image13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/>
              <a:t>QUẢN LÝ </a:t>
            </a:r>
          </a:p>
          <a:p>
            <a:pPr lvl="0"/>
            <a:r>
              <a:rPr lang="en-US" altLang="ko-KR" dirty="0"/>
              <a:t>TH</a:t>
            </a:r>
            <a:r>
              <a:rPr lang="vi-VN" altLang="ko-KR" dirty="0"/>
              <a:t>Ư</a:t>
            </a:r>
            <a:r>
              <a:rPr lang="en-US" altLang="ko-KR" dirty="0"/>
              <a:t> VIỆN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dirty="0" err="1"/>
              <a:t>Báo</a:t>
            </a:r>
            <a:r>
              <a:rPr lang="en-US" altLang="ko-KR" b="1" dirty="0"/>
              <a:t> </a:t>
            </a:r>
            <a:r>
              <a:rPr lang="en-US" altLang="ko-KR" b="1" dirty="0" err="1"/>
              <a:t>cáo</a:t>
            </a:r>
            <a:r>
              <a:rPr lang="en-US" altLang="ko-KR" b="1" dirty="0"/>
              <a:t> </a:t>
            </a:r>
            <a:r>
              <a:rPr lang="en-US" altLang="ko-KR" b="1" dirty="0" err="1"/>
              <a:t>đồ</a:t>
            </a:r>
            <a:r>
              <a:rPr lang="en-US" altLang="ko-KR" b="1" dirty="0"/>
              <a:t> </a:t>
            </a:r>
            <a:r>
              <a:rPr lang="en-US" altLang="ko-KR" b="1" dirty="0" err="1"/>
              <a:t>án</a:t>
            </a:r>
            <a:r>
              <a:rPr lang="en-US" altLang="ko-KR" b="1" dirty="0"/>
              <a:t> </a:t>
            </a:r>
            <a:r>
              <a:rPr lang="en-US" altLang="ko-KR" b="1" dirty="0" err="1"/>
              <a:t>môn</a:t>
            </a: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b="1" dirty="0" err="1"/>
              <a:t>Lập</a:t>
            </a:r>
            <a:r>
              <a:rPr lang="en-US" altLang="ko-KR" b="1" dirty="0"/>
              <a:t> </a:t>
            </a:r>
            <a:r>
              <a:rPr lang="en-US" altLang="ko-KR" b="1" dirty="0" err="1"/>
              <a:t>trình</a:t>
            </a:r>
            <a:r>
              <a:rPr lang="en-US" altLang="ko-KR" b="1" dirty="0"/>
              <a:t> Java – </a:t>
            </a:r>
            <a:r>
              <a:rPr lang="en-US" altLang="ko-KR" b="1" dirty="0" err="1"/>
              <a:t>nhóm</a:t>
            </a:r>
            <a:r>
              <a:rPr lang="en-US" altLang="ko-KR" b="1" dirty="0"/>
              <a:t> 02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76288" y="4620874"/>
            <a:ext cx="3191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i="1" dirty="0" err="1">
                <a:solidFill>
                  <a:schemeClr val="bg1"/>
                </a:solidFill>
                <a:cs typeface="Arial" pitchFamily="34" charset="0"/>
              </a:rPr>
              <a:t>Thứ</a:t>
            </a:r>
            <a:r>
              <a:rPr lang="en-US" altLang="ko-KR" sz="1600" i="1" dirty="0">
                <a:solidFill>
                  <a:schemeClr val="bg1"/>
                </a:solidFill>
                <a:cs typeface="Arial" pitchFamily="34" charset="0"/>
              </a:rPr>
              <a:t> 2, </a:t>
            </a:r>
            <a:r>
              <a:rPr lang="en-US" altLang="ko-KR" sz="1600" i="1" dirty="0" err="1">
                <a:solidFill>
                  <a:schemeClr val="bg1"/>
                </a:solidFill>
                <a:cs typeface="Arial" pitchFamily="34" charset="0"/>
              </a:rPr>
              <a:t>ngày</a:t>
            </a:r>
            <a:r>
              <a:rPr lang="en-US" altLang="ko-KR" sz="1600" i="1" dirty="0">
                <a:solidFill>
                  <a:schemeClr val="bg1"/>
                </a:solidFill>
                <a:cs typeface="Arial" pitchFamily="34" charset="0"/>
              </a:rPr>
              <a:t> 22 </a:t>
            </a:r>
            <a:r>
              <a:rPr lang="en-US" altLang="ko-KR" sz="1600" i="1" dirty="0" err="1">
                <a:solidFill>
                  <a:schemeClr val="bg1"/>
                </a:solidFill>
                <a:cs typeface="Arial" pitchFamily="34" charset="0"/>
              </a:rPr>
              <a:t>tháng</a:t>
            </a:r>
            <a:r>
              <a:rPr lang="en-US" altLang="ko-KR" sz="1600" i="1" dirty="0">
                <a:solidFill>
                  <a:schemeClr val="bg1"/>
                </a:solidFill>
                <a:cs typeface="Arial" pitchFamily="34" charset="0"/>
              </a:rPr>
              <a:t> 06 </a:t>
            </a:r>
            <a:r>
              <a:rPr lang="en-US" altLang="ko-KR" sz="1600" i="1" dirty="0" err="1">
                <a:solidFill>
                  <a:schemeClr val="bg1"/>
                </a:solidFill>
                <a:cs typeface="Arial" pitchFamily="34" charset="0"/>
              </a:rPr>
              <a:t>năm</a:t>
            </a:r>
            <a:r>
              <a:rPr lang="en-US" altLang="ko-KR" sz="1600" i="1" dirty="0">
                <a:solidFill>
                  <a:schemeClr val="bg1"/>
                </a:solidFill>
                <a:cs typeface="Arial" pitchFamily="34" charset="0"/>
              </a:rPr>
              <a:t> 2020</a:t>
            </a:r>
            <a:endParaRPr lang="ko-KR" altLang="en-US" sz="1600" i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33796" y="828318"/>
            <a:ext cx="3481636" cy="3481636"/>
            <a:chOff x="2267744" y="1052736"/>
            <a:chExt cx="4122204" cy="4122204"/>
          </a:xfrm>
        </p:grpSpPr>
        <p:sp>
          <p:nvSpPr>
            <p:cNvPr id="7" name="Oval 6"/>
            <p:cNvSpPr/>
            <p:nvPr/>
          </p:nvSpPr>
          <p:spPr>
            <a:xfrm>
              <a:off x="2267744" y="1052736"/>
              <a:ext cx="4122204" cy="412220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343944" y="1128936"/>
              <a:ext cx="3969804" cy="396980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0F7A045-F48F-4845-9096-1DEA5BF4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r>
              <a:rPr lang="en-US" dirty="0"/>
              <a:t>Controller</a:t>
            </a:r>
          </a:p>
        </p:txBody>
      </p:sp>
      <p:pic>
        <p:nvPicPr>
          <p:cNvPr id="4" name="Hình ảnh 3" descr="Ảnh có chứa đang ngồi, màn hình, đen, nắm giữ&#10;&#10;Mô tả được tạo tự động">
            <a:extLst>
              <a:ext uri="{FF2B5EF4-FFF2-40B4-BE49-F238E27FC236}">
                <a16:creationId xmlns:a16="http://schemas.microsoft.com/office/drawing/2014/main" id="{08A1BA13-0338-4F27-A25F-0F7567A2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153" y="204788"/>
            <a:ext cx="3875544" cy="43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E5E51F-2A2A-4790-8BA1-83602FE26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/>
          <a:p>
            <a:r>
              <a:rPr lang="vi-VN" dirty="0"/>
              <a:t>nơi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yêu </a:t>
            </a:r>
            <a:r>
              <a:rPr lang="vi-VN" dirty="0" err="1"/>
              <a:t>cầu</a:t>
            </a:r>
            <a:r>
              <a:rPr lang="vi-VN" dirty="0"/>
              <a:t>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gửi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, </a:t>
            </a: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gồm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class</a:t>
            </a:r>
            <a:r>
              <a:rPr lang="vi-VN" dirty="0"/>
              <a:t>/ </a:t>
            </a:r>
            <a:r>
              <a:rPr lang="vi-VN" dirty="0" err="1"/>
              <a:t>function</a:t>
            </a:r>
            <a:r>
              <a:rPr lang="vi-VN" dirty="0"/>
              <a:t>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nghiệp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logic</a:t>
            </a:r>
            <a:r>
              <a:rPr lang="vi-VN" dirty="0"/>
              <a:t>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lấy</a:t>
            </a:r>
            <a:r>
              <a:rPr lang="vi-VN" dirty="0"/>
              <a:t> </a:t>
            </a:r>
            <a:r>
              <a:rPr lang="vi-VN" dirty="0" err="1"/>
              <a:t>đúng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thông tin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nhờ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nghiệp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lớp</a:t>
            </a:r>
            <a:r>
              <a:rPr lang="vi-VN" dirty="0"/>
              <a:t> </a:t>
            </a:r>
            <a:r>
              <a:rPr lang="vi-VN" b="1" dirty="0" err="1"/>
              <a:t>Model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hiển</a:t>
            </a:r>
            <a:r>
              <a:rPr lang="vi-VN" dirty="0"/>
              <a:t>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 ra cho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nhờ</a:t>
            </a:r>
            <a:r>
              <a:rPr lang="vi-VN" dirty="0"/>
              <a:t> </a:t>
            </a:r>
            <a:r>
              <a:rPr lang="vi-VN" dirty="0" err="1"/>
              <a:t>lớp</a:t>
            </a:r>
            <a:r>
              <a:rPr lang="vi-VN" dirty="0"/>
              <a:t> </a:t>
            </a:r>
            <a:r>
              <a:rPr lang="vi-VN" b="1" dirty="0" err="1"/>
              <a:t>View</a:t>
            </a:r>
            <a:r>
              <a:rPr lang="vi-VN" dirty="0"/>
              <a:t>.</a:t>
            </a:r>
          </a:p>
          <a:p>
            <a:br>
              <a:rPr lang="vi-VN" dirty="0"/>
            </a:br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89876699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11560" y="1707654"/>
            <a:ext cx="7772400" cy="1125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z="3200" spc="300" dirty="0"/>
              <a:t>THIẾT KẾ DATABASE</a:t>
            </a:r>
          </a:p>
        </p:txBody>
      </p:sp>
    </p:spTree>
    <p:extLst>
      <p:ext uri="{BB962C8B-B14F-4D97-AF65-F5344CB8AC3E}">
        <p14:creationId xmlns:p14="http://schemas.microsoft.com/office/powerpoint/2010/main" val="140145096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015716" y="2094365"/>
            <a:ext cx="5112568" cy="47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z="2000" spc="300" dirty="0"/>
              <a:t>S</a:t>
            </a:r>
            <a:r>
              <a:rPr lang="vi-VN" sz="2000" spc="300" dirty="0"/>
              <a:t>Ơ</a:t>
            </a:r>
            <a:r>
              <a:rPr lang="en-US" sz="2000" spc="300" dirty="0"/>
              <a:t> ĐỒ LUỒNG MỨC NGỮ CẢNH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ECC233F-699D-47BF-B38A-7C12EF9F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0"/>
            <a:ext cx="6180640" cy="4385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AF6186-DDC2-4839-B4B2-4CBD5A2375A4}"/>
              </a:ext>
            </a:extLst>
          </p:cNvPr>
          <p:cNvSpPr txBox="1">
            <a:spLocks/>
          </p:cNvSpPr>
          <p:nvPr/>
        </p:nvSpPr>
        <p:spPr bwMode="auto">
          <a:xfrm>
            <a:off x="1085636" y="4567436"/>
            <a:ext cx="6972728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pc="300" dirty="0" err="1">
                <a:solidFill>
                  <a:schemeClr val="bg1"/>
                </a:solidFill>
              </a:rPr>
              <a:t>Trong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biểu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đồ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này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chức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năng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chính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là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chức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năng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quản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lý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th</a:t>
            </a:r>
            <a:r>
              <a:rPr lang="vi-VN" spc="300" dirty="0">
                <a:solidFill>
                  <a:schemeClr val="bg1"/>
                </a:solidFill>
              </a:rPr>
              <a:t>ư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viện</a:t>
            </a:r>
            <a:endParaRPr lang="en-US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673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3827E-6 L 0 0.466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015716" y="2094365"/>
            <a:ext cx="5112568" cy="47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z="2000" spc="300" dirty="0"/>
              <a:t>S</a:t>
            </a:r>
            <a:r>
              <a:rPr lang="vi-VN" sz="2000" spc="300" dirty="0"/>
              <a:t>Ơ</a:t>
            </a:r>
            <a:r>
              <a:rPr lang="en-US" sz="2000" spc="300" dirty="0"/>
              <a:t> ĐỒ LUỒNG MỨC NGỮ ĐỈNH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10FDB74-0709-438A-86CA-E9F57A23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8" y="0"/>
            <a:ext cx="5112568" cy="4485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ED9633D-3773-4E51-8250-52E5578C1B77}"/>
              </a:ext>
            </a:extLst>
          </p:cNvPr>
          <p:cNvSpPr txBox="1"/>
          <p:nvPr/>
        </p:nvSpPr>
        <p:spPr>
          <a:xfrm>
            <a:off x="1547664" y="1338281"/>
            <a:ext cx="6290252" cy="147732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7030A0"/>
                </a:solidFill>
                <a:latin typeface="Myriad Pro"/>
              </a:rPr>
              <a:t>Biểu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đồ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này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phân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tích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hệ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thống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một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cách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chi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tiết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h</a:t>
            </a:r>
            <a:r>
              <a:rPr lang="vi-VN" i="1" dirty="0">
                <a:solidFill>
                  <a:srgbClr val="7030A0"/>
                </a:solidFill>
                <a:latin typeface="Myriad Pro"/>
              </a:rPr>
              <a:t>ơ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n.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Nó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chỉ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ra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hệ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thống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làm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cái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gì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,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chỉ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ra đ</a:t>
            </a:r>
            <a:r>
              <a:rPr lang="vi-VN" i="1" dirty="0">
                <a:solidFill>
                  <a:srgbClr val="7030A0"/>
                </a:solidFill>
                <a:latin typeface="Myriad Pro"/>
              </a:rPr>
              <a:t>ư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ợc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những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yêu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cầu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với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từng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chức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năng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,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mô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tả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quá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trình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trao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đổi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thông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tin qua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lại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giữa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các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chức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năng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của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hệ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thống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.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Các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tác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nhân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ngoài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cung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cấp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thông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tin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dữ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liệu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và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nhận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thông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tin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trả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lời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từ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hệ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thống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.</a:t>
            </a:r>
            <a:endParaRPr lang="vi-VN" i="1" dirty="0">
              <a:solidFill>
                <a:srgbClr val="7030A0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31995261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3827E-6 L 0 0.466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527884" y="2067694"/>
            <a:ext cx="208823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z="2000" spc="300" dirty="0"/>
              <a:t>MÔ HÌNH ERD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158AE11-028E-4558-ABC6-C6A0EEBD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09" y="-12132"/>
            <a:ext cx="6570182" cy="438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552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469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4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D2892472-F2E8-41F5-AE12-B6034770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724025"/>
            <a:ext cx="7600950" cy="169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D891BC43-5405-43D8-B123-821C93AF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557337"/>
            <a:ext cx="63246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96E24A41-657C-4073-A31B-12B21D33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1671637"/>
            <a:ext cx="6267450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EE94CB0F-05D9-4E58-8398-0830E1E76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512" y="1452562"/>
            <a:ext cx="6276975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22FFBB57-0C9A-48C8-ABD0-5E2955777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325" y="1690687"/>
            <a:ext cx="6229350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9AD7B5AC-7C34-47AF-95DE-FC1FF1AE7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987" y="1795462"/>
            <a:ext cx="6296025" cy="155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CA1EBC7A-D795-459A-A5E5-184265F169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175" y="1662112"/>
            <a:ext cx="6343650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F441AB4-CC23-4AD3-84AA-39099FDD4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225" y="1804987"/>
            <a:ext cx="6305550" cy="153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2BAAFB1C-EC0B-4AE1-B4FF-87F9264616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8275" y="1447800"/>
            <a:ext cx="6267450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44CBE9E-3B7D-41B8-94B8-A3ADE59012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9700" y="1633537"/>
            <a:ext cx="6324600" cy="187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5083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36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algn="ctr"/>
            <a:r>
              <a:rPr lang="en-US" spc="300" dirty="0"/>
              <a:t>CHỨC NĂNG</a:t>
            </a:r>
          </a:p>
        </p:txBody>
      </p:sp>
    </p:spTree>
    <p:extLst>
      <p:ext uri="{BB962C8B-B14F-4D97-AF65-F5344CB8AC3E}">
        <p14:creationId xmlns:p14="http://schemas.microsoft.com/office/powerpoint/2010/main" val="236427290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>
            <a:extLst>
              <a:ext uri="{FF2B5EF4-FFF2-40B4-BE49-F238E27FC236}">
                <a16:creationId xmlns:a16="http://schemas.microsoft.com/office/drawing/2014/main" id="{B9D1A840-B9CE-44DA-B52B-0B5726CD8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16" y="482600"/>
            <a:ext cx="4681567" cy="4178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206400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11560" y="1707654"/>
            <a:ext cx="7772400" cy="1125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z="3200" spc="300" dirty="0"/>
              <a:t>GIAO DIỆN</a:t>
            </a:r>
          </a:p>
        </p:txBody>
      </p:sp>
    </p:spTree>
    <p:extLst>
      <p:ext uri="{BB962C8B-B14F-4D97-AF65-F5344CB8AC3E}">
        <p14:creationId xmlns:p14="http://schemas.microsoft.com/office/powerpoint/2010/main" val="315878308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trong nhà, đang ngồi, cuốn sách, bàn&#10;&#10;Mô tả được tạo tự động">
            <a:extLst>
              <a:ext uri="{FF2B5EF4-FFF2-40B4-BE49-F238E27FC236}">
                <a16:creationId xmlns:a16="http://schemas.microsoft.com/office/drawing/2014/main" id="{BFEDBE95-699E-4796-8DD3-B4F5ACC9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17" y="14127"/>
            <a:ext cx="7692095" cy="51152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4352E1A9-EF5B-4C00-A0C9-BDDEAED80967}"/>
              </a:ext>
            </a:extLst>
          </p:cNvPr>
          <p:cNvSpPr/>
          <p:nvPr/>
        </p:nvSpPr>
        <p:spPr>
          <a:xfrm>
            <a:off x="4479635" y="-164554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vi-VN" sz="5400" b="0" cap="none" spc="0" dirty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26171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12635" y="1105645"/>
            <a:ext cx="581569" cy="572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90364" y="1105645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6" name="Rounded Rectangle 5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6362" y="1161147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87577" y="1158810"/>
            <a:ext cx="4752528" cy="509023"/>
            <a:chOff x="2175371" y="1762964"/>
            <a:chExt cx="5040560" cy="590745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5719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MÔN HỌC LẬP TRÌNH JAVA</a:t>
              </a: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175371" y="2032239"/>
              <a:ext cx="5040560" cy="32147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Nhóm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02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thuyết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thứ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2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hành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thứ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4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altLang="ko-KR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CÁC THÀNH VIÊN BAO GỒM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12635" y="1878848"/>
            <a:ext cx="581569" cy="5726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90364" y="1878848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22" name="Rounded Rectangle 21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706362" y="1934350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587577" y="1932013"/>
            <a:ext cx="4752528" cy="509023"/>
            <a:chOff x="2175371" y="1762964"/>
            <a:chExt cx="5040560" cy="590745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175371" y="1762964"/>
              <a:ext cx="5040560" cy="35719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Nguyễn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Huy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175371" y="2032239"/>
              <a:ext cx="5040560" cy="32147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Cố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vấn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môn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học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–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đảm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nhận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bộ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môn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lập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trình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Java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2712635" y="2652051"/>
            <a:ext cx="581569" cy="57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490364" y="2652051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30" name="Rounded Rectangle 29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706362" y="2707553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587577" y="2705216"/>
            <a:ext cx="4752528" cy="509024"/>
            <a:chOff x="2175371" y="1762963"/>
            <a:chExt cx="5040560" cy="590746"/>
          </a:xfrm>
        </p:grpSpPr>
        <p:sp>
          <p:nvSpPr>
            <p:cNvPr id="34" name="TextBox 10"/>
            <p:cNvSpPr txBox="1"/>
            <p:nvPr/>
          </p:nvSpPr>
          <p:spPr bwMode="auto">
            <a:xfrm>
              <a:off x="2175371" y="1762963"/>
              <a:ext cx="5040560" cy="35718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Nguyễn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Anh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Quân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12"/>
            <p:cNvSpPr txBox="1"/>
            <p:nvPr/>
          </p:nvSpPr>
          <p:spPr bwMode="auto">
            <a:xfrm>
              <a:off x="2175371" y="2032239"/>
              <a:ext cx="5040560" cy="32147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3118410353 –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nhóm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tr</a:t>
              </a:r>
              <a:r>
                <a:rPr lang="vi-VN" altLang="ko-KR" sz="1200" dirty="0" err="1">
                  <a:solidFill>
                    <a:schemeClr val="bg1"/>
                  </a:solidFill>
                  <a:cs typeface="Arial" pitchFamily="34" charset="0"/>
                </a:rPr>
                <a:t>ưởng</a:t>
              </a:r>
              <a:r>
                <a:rPr lang="vi-VN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vi-VN" altLang="ko-KR" sz="1200" dirty="0" err="1">
                  <a:solidFill>
                    <a:schemeClr val="bg1"/>
                  </a:solidFill>
                  <a:cs typeface="Arial" pitchFamily="34" charset="0"/>
                </a:rPr>
                <a:t>dẫn</a:t>
              </a:r>
              <a:r>
                <a:rPr lang="vi-VN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bg1"/>
                  </a:solidFill>
                  <a:cs typeface="Arial" pitchFamily="34" charset="0"/>
                </a:rPr>
                <a:t>dắt</a:t>
              </a:r>
              <a:r>
                <a:rPr lang="vi-VN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bg1"/>
                  </a:solidFill>
                  <a:cs typeface="Arial" pitchFamily="34" charset="0"/>
                </a:rPr>
                <a:t>nhóm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712635" y="3425254"/>
            <a:ext cx="581569" cy="57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490364" y="3425254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accent5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706362" y="3480756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587577" y="3478419"/>
            <a:ext cx="4752528" cy="509023"/>
            <a:chOff x="2175371" y="1762964"/>
            <a:chExt cx="5040560" cy="590745"/>
          </a:xfrm>
        </p:grpSpPr>
        <p:sp>
          <p:nvSpPr>
            <p:cNvPr id="42" name="TextBox 10"/>
            <p:cNvSpPr txBox="1"/>
            <p:nvPr/>
          </p:nvSpPr>
          <p:spPr bwMode="auto">
            <a:xfrm>
              <a:off x="2175371" y="1762964"/>
              <a:ext cx="5040560" cy="35719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Phạm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Văn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Lợi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12"/>
            <p:cNvSpPr txBox="1"/>
            <p:nvPr/>
          </p:nvSpPr>
          <p:spPr bwMode="auto">
            <a:xfrm>
              <a:off x="2175371" y="2032239"/>
              <a:ext cx="5040560" cy="32147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3118410256 – ng</a:t>
              </a:r>
              <a:r>
                <a:rPr lang="vi-VN" altLang="ko-KR" sz="1200" dirty="0">
                  <a:solidFill>
                    <a:schemeClr val="bg1"/>
                  </a:solidFill>
                  <a:cs typeface="Arial" pitchFamily="34" charset="0"/>
                </a:rPr>
                <a:t>ư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ời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kiêm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phát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triển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phần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mềm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712635" y="4198458"/>
            <a:ext cx="581569" cy="57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490364" y="4198458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706362" y="4253960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587577" y="4251623"/>
            <a:ext cx="4752528" cy="509023"/>
            <a:chOff x="2175371" y="1762964"/>
            <a:chExt cx="5040560" cy="590745"/>
          </a:xfrm>
        </p:grpSpPr>
        <p:sp>
          <p:nvSpPr>
            <p:cNvPr id="50" name="TextBox 10"/>
            <p:cNvSpPr txBox="1"/>
            <p:nvPr/>
          </p:nvSpPr>
          <p:spPr bwMode="auto">
            <a:xfrm>
              <a:off x="2175371" y="1762964"/>
              <a:ext cx="5040560" cy="35719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Phạm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Công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Lập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12"/>
            <p:cNvSpPr txBox="1"/>
            <p:nvPr/>
          </p:nvSpPr>
          <p:spPr bwMode="auto">
            <a:xfrm>
              <a:off x="2175371" y="2032239"/>
              <a:ext cx="5040560" cy="32147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3118410222 –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thiết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kế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giao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diện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phần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mềm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0" y="235666"/>
            <a:ext cx="9144000" cy="57606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CÁC CHỨC NĂNG CỦA PHẦN MỀM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074" y="1347614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3306828" y="1347614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5055582" y="1347614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6804335" y="1347614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1558074" y="3034448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306828" y="3034448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5055582" y="3034448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6804335" y="3034448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9"/>
          <p:cNvSpPr/>
          <p:nvPr/>
        </p:nvSpPr>
        <p:spPr>
          <a:xfrm>
            <a:off x="3506026" y="1529100"/>
            <a:ext cx="385410" cy="36077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284672" y="2074449"/>
            <a:ext cx="1338892" cy="657293"/>
            <a:chOff x="1280898" y="2144120"/>
            <a:chExt cx="1338892" cy="657293"/>
          </a:xfrm>
        </p:grpSpPr>
        <p:sp>
          <p:nvSpPr>
            <p:cNvPr id="20" name="TextBox 19"/>
            <p:cNvSpPr txBox="1"/>
            <p:nvPr/>
          </p:nvSpPr>
          <p:spPr>
            <a:xfrm>
              <a:off x="1280898" y="2144120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Staff Management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80898" y="2524414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nhân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sự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33426" y="2117998"/>
            <a:ext cx="1338892" cy="613744"/>
            <a:chOff x="1280898" y="2187669"/>
            <a:chExt cx="1338892" cy="613744"/>
          </a:xfrm>
        </p:grpSpPr>
        <p:sp>
          <p:nvSpPr>
            <p:cNvPr id="31" name="TextBox 30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Book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80898" y="2524414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sách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82180" y="2117998"/>
            <a:ext cx="1338892" cy="706077"/>
            <a:chOff x="1280898" y="2187669"/>
            <a:chExt cx="1338892" cy="706077"/>
          </a:xfrm>
        </p:grpSpPr>
        <p:sp>
          <p:nvSpPr>
            <p:cNvPr id="34" name="TextBox 33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Account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80898" y="2432081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khoản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30933" y="2117998"/>
            <a:ext cx="1338892" cy="706077"/>
            <a:chOff x="1280898" y="2187669"/>
            <a:chExt cx="1338892" cy="706077"/>
          </a:xfrm>
        </p:grpSpPr>
        <p:sp>
          <p:nvSpPr>
            <p:cNvPr id="37" name="TextBox 36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Library Card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80898" y="2432081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thẻ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đọc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giả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84672" y="3809889"/>
            <a:ext cx="1338892" cy="706077"/>
            <a:chOff x="1280898" y="2187669"/>
            <a:chExt cx="1338892" cy="706077"/>
          </a:xfrm>
        </p:grpSpPr>
        <p:sp>
          <p:nvSpPr>
            <p:cNvPr id="40" name="TextBox 39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Lending-Return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80898" y="2432081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</a:t>
              </a:r>
              <a:r>
                <a:rPr lang="vi-VN" altLang="ko-KR" sz="1200" dirty="0">
                  <a:solidFill>
                    <a:schemeClr val="bg1"/>
                  </a:solidFill>
                  <a:cs typeface="Arial" pitchFamily="34" charset="0"/>
                </a:rPr>
                <a:t>ư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trả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sách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033426" y="3809889"/>
            <a:ext cx="1338892" cy="613744"/>
            <a:chOff x="1280898" y="2187669"/>
            <a:chExt cx="1338892" cy="613744"/>
          </a:xfrm>
        </p:grpSpPr>
        <p:sp>
          <p:nvSpPr>
            <p:cNvPr id="43" name="TextBox 42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Author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80898" y="2524414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tác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giả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782180" y="3809889"/>
            <a:ext cx="1338892" cy="706077"/>
            <a:chOff x="1280898" y="2187669"/>
            <a:chExt cx="1338892" cy="706077"/>
          </a:xfrm>
        </p:grpSpPr>
        <p:sp>
          <p:nvSpPr>
            <p:cNvPr id="46" name="TextBox 45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Categories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80898" y="2432081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Phân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chia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loại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530933" y="3809889"/>
            <a:ext cx="1338892" cy="706077"/>
            <a:chOff x="1280898" y="2187669"/>
            <a:chExt cx="1338892" cy="706077"/>
          </a:xfrm>
        </p:grpSpPr>
        <p:sp>
          <p:nvSpPr>
            <p:cNvPr id="49" name="TextBox 48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Export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80898" y="2432081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Xuất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báo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cáo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thống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kê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1" name="Round Same Side Corner Rectangle 8">
            <a:extLst>
              <a:ext uri="{FF2B5EF4-FFF2-40B4-BE49-F238E27FC236}">
                <a16:creationId xmlns:a16="http://schemas.microsoft.com/office/drawing/2014/main" id="{07F2180F-B889-4A23-A4CA-F9F3B47BC5FE}"/>
              </a:ext>
            </a:extLst>
          </p:cNvPr>
          <p:cNvSpPr/>
          <p:nvPr/>
        </p:nvSpPr>
        <p:spPr>
          <a:xfrm>
            <a:off x="5274130" y="1511152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Isosceles Triangle 68">
            <a:extLst>
              <a:ext uri="{FF2B5EF4-FFF2-40B4-BE49-F238E27FC236}">
                <a16:creationId xmlns:a16="http://schemas.microsoft.com/office/drawing/2014/main" id="{5527445F-C659-4D14-BB63-4A3A2F9E4C3A}"/>
              </a:ext>
            </a:extLst>
          </p:cNvPr>
          <p:cNvSpPr/>
          <p:nvPr/>
        </p:nvSpPr>
        <p:spPr>
          <a:xfrm rot="10800000">
            <a:off x="1876631" y="1468179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Rectangle 30">
            <a:extLst>
              <a:ext uri="{FF2B5EF4-FFF2-40B4-BE49-F238E27FC236}">
                <a16:creationId xmlns:a16="http://schemas.microsoft.com/office/drawing/2014/main" id="{433EC30B-5686-4D0D-ACCA-203C7B625738}"/>
              </a:ext>
            </a:extLst>
          </p:cNvPr>
          <p:cNvSpPr/>
          <p:nvPr/>
        </p:nvSpPr>
        <p:spPr>
          <a:xfrm>
            <a:off x="7041774" y="1551347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Right Triangle 17">
            <a:extLst>
              <a:ext uri="{FF2B5EF4-FFF2-40B4-BE49-F238E27FC236}">
                <a16:creationId xmlns:a16="http://schemas.microsoft.com/office/drawing/2014/main" id="{5CE762EB-3F27-4DEC-8EE2-89DF2EA13BA7}"/>
              </a:ext>
            </a:extLst>
          </p:cNvPr>
          <p:cNvSpPr/>
          <p:nvPr/>
        </p:nvSpPr>
        <p:spPr>
          <a:xfrm>
            <a:off x="1822386" y="3213517"/>
            <a:ext cx="263462" cy="373139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ound Same Side Corner Rectangle 8">
            <a:extLst>
              <a:ext uri="{FF2B5EF4-FFF2-40B4-BE49-F238E27FC236}">
                <a16:creationId xmlns:a16="http://schemas.microsoft.com/office/drawing/2014/main" id="{8470CAB9-D9F7-41C3-B5DB-1F739824C5D8}"/>
              </a:ext>
            </a:extLst>
          </p:cNvPr>
          <p:cNvSpPr/>
          <p:nvPr/>
        </p:nvSpPr>
        <p:spPr>
          <a:xfrm>
            <a:off x="3610501" y="3165072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Parallelogram 15">
            <a:extLst>
              <a:ext uri="{FF2B5EF4-FFF2-40B4-BE49-F238E27FC236}">
                <a16:creationId xmlns:a16="http://schemas.microsoft.com/office/drawing/2014/main" id="{BD4FBE78-EB2F-42DC-844F-CC2A4FA6BA1C}"/>
              </a:ext>
            </a:extLst>
          </p:cNvPr>
          <p:cNvSpPr/>
          <p:nvPr/>
        </p:nvSpPr>
        <p:spPr>
          <a:xfrm rot="16200000">
            <a:off x="5247173" y="3186637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Pie 24">
            <a:extLst>
              <a:ext uri="{FF2B5EF4-FFF2-40B4-BE49-F238E27FC236}">
                <a16:creationId xmlns:a16="http://schemas.microsoft.com/office/drawing/2014/main" id="{CB96C7B5-8402-45C3-BFE3-FE42E901DA1D}"/>
              </a:ext>
            </a:extLst>
          </p:cNvPr>
          <p:cNvSpPr/>
          <p:nvPr/>
        </p:nvSpPr>
        <p:spPr>
          <a:xfrm>
            <a:off x="7025148" y="3203496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684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906B6A6C-EBD6-4454-9E59-8B92C515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93" y="0"/>
            <a:ext cx="595081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22F5B9A0-C41A-4E19-9890-2FD6AD5D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1" y="2139702"/>
            <a:ext cx="2009775" cy="24765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A287FCF8-5C17-4C08-9068-DA3A1763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460" y="2641849"/>
            <a:ext cx="1743075" cy="22860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C3233B3A-5E5E-4914-9131-32627077F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538" y="0"/>
            <a:ext cx="5840924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566946F1-B4AD-49F0-B85F-2E928C771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200" y="0"/>
            <a:ext cx="54756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ACB58FBC-2027-4479-8130-541530FA8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919162"/>
            <a:ext cx="6096000" cy="330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832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3F482819-FB2D-4DA7-9B54-4D6D2293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174"/>
            <a:ext cx="9144000" cy="439915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78BED2A7-30EC-4845-BC37-B3826660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98" y="1635646"/>
            <a:ext cx="1276350" cy="22860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59AC1A3-E4E7-4A9B-95A4-4FC2A90F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324" y="1635646"/>
            <a:ext cx="1600200" cy="22860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49B88F6B-3D0D-4025-9642-47866F2F6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173" y="2542936"/>
            <a:ext cx="1285875" cy="209550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60AE6AE6-1ADE-453F-900A-D60BA5E28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324" y="2514361"/>
            <a:ext cx="1323975" cy="238125"/>
          </a:xfrm>
          <a:prstGeom prst="rect">
            <a:avLst/>
          </a:prstGeom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84E44D8F-1A2E-4748-BB71-26A75EC17349}"/>
              </a:ext>
            </a:extLst>
          </p:cNvPr>
          <p:cNvSpPr/>
          <p:nvPr/>
        </p:nvSpPr>
        <p:spPr>
          <a:xfrm>
            <a:off x="2356022" y="1266011"/>
            <a:ext cx="1804175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Form</a:t>
            </a:r>
            <a:endParaRPr lang="vi-VN" sz="15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D9FF799E-457D-4E83-80C5-966EB49323A6}"/>
              </a:ext>
            </a:extLst>
          </p:cNvPr>
          <p:cNvSpPr/>
          <p:nvPr/>
        </p:nvSpPr>
        <p:spPr>
          <a:xfrm>
            <a:off x="2348716" y="2191196"/>
            <a:ext cx="1804175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DAO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6CA03E21-6074-4734-A6BC-B93533787F2E}"/>
              </a:ext>
            </a:extLst>
          </p:cNvPr>
          <p:cNvSpPr/>
          <p:nvPr/>
        </p:nvSpPr>
        <p:spPr>
          <a:xfrm>
            <a:off x="4682223" y="2191195"/>
            <a:ext cx="1804175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5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Entity</a:t>
            </a:r>
            <a:endParaRPr lang="vi-VN" sz="15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4DD58D86-CB91-466A-A97F-4984F1B7BF37}"/>
              </a:ext>
            </a:extLst>
          </p:cNvPr>
          <p:cNvSpPr/>
          <p:nvPr/>
        </p:nvSpPr>
        <p:spPr>
          <a:xfrm>
            <a:off x="4661573" y="1266011"/>
            <a:ext cx="1804175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5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Controller</a:t>
            </a:r>
            <a:endParaRPr lang="vi-VN" sz="15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B0977C5D-36A7-41C3-888B-F9B56DDAB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861" y="0"/>
            <a:ext cx="488027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39E6643C-AD52-4284-AF8B-3C33F2DDD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150" y="528637"/>
            <a:ext cx="5981700" cy="408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E27E6147-38F3-4F90-A53B-069610943F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036" y="0"/>
            <a:ext cx="848392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64CE7254-35B0-477C-A65B-EE5973331F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444" y="0"/>
            <a:ext cx="8233111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3BE2F348-D38B-498D-8720-60CC6E257B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0391" y="0"/>
            <a:ext cx="596321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3DAB476B-42D0-4126-8F29-A12E3B9E3B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194" y="0"/>
            <a:ext cx="8151612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4549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82CCB5A7-B8CE-4D2A-BF39-7F5F1107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551"/>
            <a:ext cx="9144000" cy="4246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07E1C3BD-E677-42A5-9750-C1096712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59" y="1779662"/>
            <a:ext cx="1066800" cy="180975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EF8CE1EC-98D3-4EC8-851A-2E891A582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696" y="2549169"/>
            <a:ext cx="1495425" cy="18097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CDD37EF9-0F52-40F4-88FB-5F0016ED7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1777894"/>
            <a:ext cx="1190625" cy="18097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B0029C58-5405-4937-BD61-0E2774811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232" y="2571750"/>
            <a:ext cx="1019175" cy="180975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5D345B73-17B6-44DE-B26E-3B8FFC994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175" y="314325"/>
            <a:ext cx="6343650" cy="451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483D4FFF-98DD-4656-A9C2-BB7467AF2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723" y="0"/>
            <a:ext cx="6842554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1DAF55C2-A856-478E-B3DE-46D776CB9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383" y="0"/>
            <a:ext cx="803123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EC5AE5D-20F4-4CEA-B3AA-D1E5D6528A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9396" y="0"/>
            <a:ext cx="656520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BA3C4D0E-6FF9-418E-A0A4-4491A252FB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417" y="0"/>
            <a:ext cx="792116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7944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F739E8BA-9096-40B0-B740-F4396F79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64"/>
            <a:ext cx="9144000" cy="375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6315DD1C-81E2-4DFB-8E9B-5F890677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779662"/>
            <a:ext cx="1152525" cy="19050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B7BA3D62-EB07-4D69-ABE8-733FBF71C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381249"/>
            <a:ext cx="866775" cy="19050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CF002860-5BE9-4777-B712-743DB3F25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36" y="1779662"/>
            <a:ext cx="1114425" cy="19050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C1310A9A-7E82-45BD-8539-063967D0F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686" y="2381249"/>
            <a:ext cx="1457325" cy="19050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5298A0C-A4DC-4E25-AB30-83436DE24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95" y="0"/>
            <a:ext cx="768681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17C2DB4-9CA7-4D89-8D1B-02E71C104D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533400"/>
            <a:ext cx="6858000" cy="407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C35AA02B-E4BA-44AE-85F4-15066B0CD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487" y="595312"/>
            <a:ext cx="743902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3AEA30E4-00CA-4A1E-AFA2-5FBDFD69DE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950" y="304800"/>
            <a:ext cx="84201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F16DB3C-97D4-4E77-9334-32561B2247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438" y="0"/>
            <a:ext cx="761312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654B6B7D-7A1C-4CEB-8D33-B54CAF07B1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175" y="0"/>
            <a:ext cx="862965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C6DAD037-A7FF-48AE-BEE4-82E59E731C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71525"/>
            <a:ext cx="5486400" cy="360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865C650E-968D-49CC-B0DE-03BE119DE7E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3956" y="0"/>
            <a:ext cx="547608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8D3CF9C-1D13-4006-A55C-0195398774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425" y="0"/>
            <a:ext cx="7119149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186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2D27E98C-C01A-40A8-994B-A7867C7F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288"/>
            <a:ext cx="9144000" cy="444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E6333EC1-FA9F-4829-A07B-5E82CB53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779662"/>
            <a:ext cx="1247775" cy="18097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963C8833-56DC-4F12-BAA0-5864BA4D6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476500"/>
            <a:ext cx="1257300" cy="19050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239D2A24-7AA7-4375-AAB3-086E5BC49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698" y="1779662"/>
            <a:ext cx="1438275" cy="18097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A5E191B-1EC3-4D9E-BD8B-BCE13455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698" y="2476500"/>
            <a:ext cx="1676400" cy="19050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91CA378-8639-448E-9D0D-BC22EE590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199" y="0"/>
            <a:ext cx="5089601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E5028D58-BB46-4D82-B7FF-0847D3DAB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4560" y="0"/>
            <a:ext cx="627488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E0221F1D-A17D-45BD-83E4-51725FB02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75" y="376237"/>
            <a:ext cx="8629650" cy="439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917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12474AE9-1099-4CC4-87D2-352EC01E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70"/>
            <a:ext cx="9144000" cy="36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3B632C05-30D7-4B55-A7A2-EDFECE80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707654"/>
            <a:ext cx="1285875" cy="17145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41BD521B-D864-4720-806C-6B2E6FDE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91" y="1686281"/>
            <a:ext cx="1571625" cy="18097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4A5E4B89-6A3C-490D-91DF-AB0DF0589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6" y="0"/>
            <a:ext cx="679896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49DF4FF-8CD0-43E3-9AB6-C0BA6E715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2" y="85725"/>
            <a:ext cx="8562975" cy="497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4339D06-4436-461B-BFCD-F9FCD920C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962" y="223837"/>
            <a:ext cx="5934075" cy="469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BE31A1E0-C6F3-439D-86E9-CB801AD37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66" y="0"/>
            <a:ext cx="804306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05250298-DE77-4DDE-A8C5-2B44B3B54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037" y="80962"/>
            <a:ext cx="7781925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E41D87A3-72E5-435B-8FF1-67CD61808B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862" y="228600"/>
            <a:ext cx="8296275" cy="468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A85C8528-BC44-4BC2-ADAA-73266854E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4462" y="223837"/>
            <a:ext cx="6315075" cy="469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365ACB87-9D44-45A5-956C-05DF3A26BC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3525" y="671512"/>
            <a:ext cx="6076950" cy="38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9DD1F621-D24F-4B41-AF81-2BDCC5EE63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7850" y="442912"/>
            <a:ext cx="5448300" cy="425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9EA0989-BB57-4207-9001-0880B80D52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75" y="509587"/>
            <a:ext cx="9086850" cy="412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96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80F31A19-76D9-46B6-994F-57AC6F76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CBCB566B-7626-4188-BB6B-5E0FC440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0285C435-BBE0-4609-A6B5-472A8687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059582"/>
            <a:ext cx="1504950" cy="19050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20BC5D7E-84CB-4B05-854D-5E101BD75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98" y="1069107"/>
            <a:ext cx="2019300" cy="17145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0A38FFB-9592-460C-B282-341D33C96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" y="219075"/>
            <a:ext cx="7210425" cy="47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F30D734-0FA4-4CFE-92D3-DFD791BD0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171" y="0"/>
            <a:ext cx="631565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AB649A8F-7659-45F2-BA9A-E550026FB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2575" y="290512"/>
            <a:ext cx="6038850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D8246D22-FDD9-4C59-A7B0-09D075B08D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937" y="152400"/>
            <a:ext cx="6334125" cy="483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CDC83526-55D2-4AB2-985B-02438079CF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6075" y="0"/>
            <a:ext cx="515185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B42E022-E3FF-4277-B15B-7618DDA66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1237" y="1581150"/>
            <a:ext cx="4581525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1CAADF49-4B40-40B7-A43D-26E210A98B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1261" y="0"/>
            <a:ext cx="520147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04E84EC0-F921-49C1-9AC0-66E6ECDE46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5925" y="757237"/>
            <a:ext cx="577215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D2C82A90-A7D7-4F19-850B-1D6EDCADA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3889" y="0"/>
            <a:ext cx="4656221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DB161641-3838-40B7-BE9B-9AE406B32E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4450" y="523875"/>
            <a:ext cx="6515100" cy="409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92F83330-01CC-4B23-B7D7-A73D19D7ED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6350" y="9525"/>
            <a:ext cx="6591300" cy="512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A65FCF9-4024-49B7-AE83-14688D9C78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6188" y="0"/>
            <a:ext cx="7951624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337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FF2422A4-E47A-431B-9303-4AEFC6ED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5902CEFD-0A5A-4AEE-ACFD-3C4305206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" y="2510"/>
            <a:ext cx="9144000" cy="5140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1D3F8C8E-1D08-458F-84AA-275D8B053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5" y="309562"/>
            <a:ext cx="7029450" cy="452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66047FBC-D107-41E8-B776-9340096D5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286" y="0"/>
            <a:ext cx="638142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4DD921EF-59DB-414D-81A6-812075492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509587"/>
            <a:ext cx="5410200" cy="412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11620684-450C-4EF9-A974-003362E7F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9287" y="0"/>
            <a:ext cx="530542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EE12226-08DC-4370-85AA-F57842D80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258" y="0"/>
            <a:ext cx="5161484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C4BD1039-60B4-4059-BE7B-300254939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037" y="152400"/>
            <a:ext cx="7781925" cy="483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696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0D40F8AF-91FC-4540-B545-64D9690F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628"/>
            <a:ext cx="9144000" cy="3976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6362C288-EE03-4028-AFDF-4079C4C9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419622"/>
            <a:ext cx="1438275" cy="1905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B1BA7152-EB2D-493F-82CD-B9078FEE4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410097"/>
            <a:ext cx="1733550" cy="20002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558F1D78-A619-4E1E-8FA5-3839EBB6F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237" y="319087"/>
            <a:ext cx="5343525" cy="450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D8A7AAD-DD15-4888-9DD4-0ADAF863C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505" y="0"/>
            <a:ext cx="617899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B58AA98-140E-4712-97E0-49A7609A8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8325" y="52387"/>
            <a:ext cx="5467350" cy="503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CE824801-A750-4587-AA4B-054798E06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371" y="0"/>
            <a:ext cx="564125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9811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HỔ TRỢ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47176" y="2987896"/>
            <a:ext cx="1444353" cy="1252458"/>
            <a:chOff x="391343" y="3295675"/>
            <a:chExt cx="1728193" cy="1252458"/>
          </a:xfrm>
        </p:grpSpPr>
        <p:grpSp>
          <p:nvGrpSpPr>
            <p:cNvPr id="9" name="Group 8"/>
            <p:cNvGrpSpPr/>
            <p:nvPr/>
          </p:nvGrpSpPr>
          <p:grpSpPr>
            <a:xfrm>
              <a:off x="391344" y="3295675"/>
              <a:ext cx="1728192" cy="534119"/>
              <a:chOff x="856159" y="3562148"/>
              <a:chExt cx="1350106" cy="534119"/>
            </a:xfrm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856159" y="356214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Github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856159" y="3846687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solidFill>
                      <a:schemeClr val="accent1"/>
                    </a:solidFill>
                    <a:cs typeface="Arial" pitchFamily="34" charset="0"/>
                  </a:rPr>
                  <a:t>Git GUI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91343" y="3901802"/>
              <a:ext cx="172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trợ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vệ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án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dàng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tốt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819955" y="2987896"/>
            <a:ext cx="1444353" cy="1252458"/>
            <a:chOff x="391343" y="3295675"/>
            <a:chExt cx="1728193" cy="1252458"/>
          </a:xfrm>
        </p:grpSpPr>
        <p:grpSp>
          <p:nvGrpSpPr>
            <p:cNvPr id="37" name="Group 36"/>
            <p:cNvGrpSpPr/>
            <p:nvPr/>
          </p:nvGrpSpPr>
          <p:grpSpPr>
            <a:xfrm>
              <a:off x="391344" y="3295675"/>
              <a:ext cx="1728192" cy="534119"/>
              <a:chOff x="856159" y="3562148"/>
              <a:chExt cx="1350106" cy="534119"/>
            </a:xfrm>
          </p:grpSpPr>
          <p:sp>
            <p:nvSpPr>
              <p:cNvPr id="39" name="Text Placeholder 17"/>
              <p:cNvSpPr txBox="1">
                <a:spLocks/>
              </p:cNvSpPr>
              <p:nvPr/>
            </p:nvSpPr>
            <p:spPr>
              <a:xfrm>
                <a:off x="856159" y="356214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Visual Code</a:t>
                </a:r>
              </a:p>
            </p:txBody>
          </p:sp>
          <p:sp>
            <p:nvSpPr>
              <p:cNvPr id="40" name="Text Placeholder 18"/>
              <p:cNvSpPr txBox="1">
                <a:spLocks/>
              </p:cNvSpPr>
              <p:nvPr/>
            </p:nvSpPr>
            <p:spPr>
              <a:xfrm>
                <a:off x="856159" y="3846687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solidFill>
                      <a:schemeClr val="accent2"/>
                    </a:solidFill>
                    <a:cs typeface="Arial" pitchFamily="34" charset="0"/>
                  </a:rPr>
                  <a:t>IDE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391343" y="3901802"/>
              <a:ext cx="172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trình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biên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dịch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code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892734" y="2987896"/>
            <a:ext cx="1444353" cy="1252458"/>
            <a:chOff x="391343" y="3295675"/>
            <a:chExt cx="1728193" cy="1252458"/>
          </a:xfrm>
        </p:grpSpPr>
        <p:grpSp>
          <p:nvGrpSpPr>
            <p:cNvPr id="42" name="Group 41"/>
            <p:cNvGrpSpPr/>
            <p:nvPr/>
          </p:nvGrpSpPr>
          <p:grpSpPr>
            <a:xfrm>
              <a:off x="391344" y="3295675"/>
              <a:ext cx="1728192" cy="534119"/>
              <a:chOff x="856159" y="3562148"/>
              <a:chExt cx="1350106" cy="534119"/>
            </a:xfrm>
          </p:grpSpPr>
          <p:sp>
            <p:nvSpPr>
              <p:cNvPr id="44" name="Text Placeholder 17"/>
              <p:cNvSpPr txBox="1">
                <a:spLocks/>
              </p:cNvSpPr>
              <p:nvPr/>
            </p:nvSpPr>
            <p:spPr>
              <a:xfrm>
                <a:off x="856159" y="356214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MySQL</a:t>
                </a:r>
              </a:p>
            </p:txBody>
          </p:sp>
          <p:sp>
            <p:nvSpPr>
              <p:cNvPr id="45" name="Text Placeholder 18"/>
              <p:cNvSpPr txBox="1">
                <a:spLocks/>
              </p:cNvSpPr>
              <p:nvPr/>
            </p:nvSpPr>
            <p:spPr>
              <a:xfrm>
                <a:off x="856159" y="3846687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solidFill>
                      <a:schemeClr val="accent3"/>
                    </a:solidFill>
                    <a:cs typeface="Arial" pitchFamily="34" charset="0"/>
                  </a:rPr>
                  <a:t>Database</a:t>
                </a: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391343" y="3901802"/>
              <a:ext cx="172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thiết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sở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dữ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phần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mềm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965513" y="2987896"/>
            <a:ext cx="1444353" cy="1252458"/>
            <a:chOff x="391343" y="3295675"/>
            <a:chExt cx="1728193" cy="1252458"/>
          </a:xfrm>
        </p:grpSpPr>
        <p:grpSp>
          <p:nvGrpSpPr>
            <p:cNvPr id="47" name="Group 46"/>
            <p:cNvGrpSpPr/>
            <p:nvPr/>
          </p:nvGrpSpPr>
          <p:grpSpPr>
            <a:xfrm>
              <a:off x="391344" y="3295675"/>
              <a:ext cx="1728192" cy="534119"/>
              <a:chOff x="856159" y="3562148"/>
              <a:chExt cx="1350106" cy="534119"/>
            </a:xfrm>
          </p:grpSpPr>
          <p:sp>
            <p:nvSpPr>
              <p:cNvPr id="49" name="Text Placeholder 17"/>
              <p:cNvSpPr txBox="1">
                <a:spLocks/>
              </p:cNvSpPr>
              <p:nvPr/>
            </p:nvSpPr>
            <p:spPr>
              <a:xfrm>
                <a:off x="856159" y="356214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SGU</a:t>
                </a:r>
              </a:p>
            </p:txBody>
          </p:sp>
          <p:sp>
            <p:nvSpPr>
              <p:cNvPr id="50" name="Text Placeholder 18"/>
              <p:cNvSpPr txBox="1">
                <a:spLocks/>
              </p:cNvSpPr>
              <p:nvPr/>
            </p:nvSpPr>
            <p:spPr>
              <a:xfrm>
                <a:off x="856159" y="3846687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solidFill>
                      <a:schemeClr val="accent4"/>
                    </a:solidFill>
                    <a:cs typeface="Arial" pitchFamily="34" charset="0"/>
                  </a:rPr>
                  <a:t>University</a:t>
                </a: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91343" y="3901802"/>
              <a:ext cx="172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ơ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đã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giúp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chúng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tiếp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cận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môn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học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2" name="Chỗ dành sẵn cho Hình ảnh 11" descr="Ảnh có chứa bánh xe&#10;&#10;Mô tả được tạo tự động">
            <a:extLst>
              <a:ext uri="{FF2B5EF4-FFF2-40B4-BE49-F238E27FC236}">
                <a16:creationId xmlns:a16="http://schemas.microsoft.com/office/drawing/2014/main" id="{F5FA6A51-FD29-459A-AA7D-FF5D112C47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6" r="23026"/>
          <a:stretch>
            <a:fillRect/>
          </a:stretch>
        </p:blipFill>
        <p:spPr/>
      </p:pic>
      <p:pic>
        <p:nvPicPr>
          <p:cNvPr id="18" name="Chỗ dành sẵn cho Hình ảnh 17">
            <a:extLst>
              <a:ext uri="{FF2B5EF4-FFF2-40B4-BE49-F238E27FC236}">
                <a16:creationId xmlns:a16="http://schemas.microsoft.com/office/drawing/2014/main" id="{2E31A74A-877D-4D51-92A2-3184DE60077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76" b="1576"/>
          <a:stretch>
            <a:fillRect/>
          </a:stretch>
        </p:blipFill>
        <p:spPr/>
      </p:pic>
      <p:pic>
        <p:nvPicPr>
          <p:cNvPr id="20" name="Chỗ dành sẵn cho Hình ảnh 19" descr="Ảnh có chứa vẽ, thực phẩm&#10;&#10;Mô tả được tạo tự động">
            <a:extLst>
              <a:ext uri="{FF2B5EF4-FFF2-40B4-BE49-F238E27FC236}">
                <a16:creationId xmlns:a16="http://schemas.microsoft.com/office/drawing/2014/main" id="{6F6939E4-7203-4A43-87A1-7C46E806297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7" r="20307"/>
          <a:stretch>
            <a:fillRect/>
          </a:stretch>
        </p:blipFill>
        <p:spPr/>
      </p:pic>
      <p:pic>
        <p:nvPicPr>
          <p:cNvPr id="22" name="Chỗ dành sẵn cho Hình ảnh 21" descr="Ảnh có chứa đồng hồ, ký hiệu&#10;&#10;Mô tả được tạo tự động">
            <a:extLst>
              <a:ext uri="{FF2B5EF4-FFF2-40B4-BE49-F238E27FC236}">
                <a16:creationId xmlns:a16="http://schemas.microsoft.com/office/drawing/2014/main" id="{45483FBC-9339-4BAD-AFDB-87204783913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13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4802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9381F745-0CA4-4F8E-82D1-35F79087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21"/>
            <a:ext cx="9144000" cy="3983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86623E34-F8F7-46A6-8D7E-4B8808C4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491630"/>
            <a:ext cx="1685925" cy="17145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7296D7C7-7847-4300-A699-2663B56FB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409825"/>
            <a:ext cx="1219200" cy="16192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2EA2D890-8788-48BD-BC5A-E0DB1DBA0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09825"/>
            <a:ext cx="1209675" cy="18097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447D0CA6-E19C-4027-B7C1-E647D8EF0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91630"/>
            <a:ext cx="1781175" cy="17145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15E924C9-E9D9-4A63-9EA3-B7B38A4B7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885" y="0"/>
            <a:ext cx="579223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EB584A97-62A7-4987-A822-EA99D0A3D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862" y="1133475"/>
            <a:ext cx="6010275" cy="287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37E98F7C-5113-4E5A-8BB3-A3DD5DD3C6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834" y="0"/>
            <a:ext cx="6070332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1643E12E-1B05-4F0F-9427-40328FFCF9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362" y="1147762"/>
            <a:ext cx="7153275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2EB6CE9F-8DEB-44EB-9534-9FB18B95F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430" y="0"/>
            <a:ext cx="784114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72AE48A8-DCE5-47E1-80E7-E2A1B25476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1543" y="0"/>
            <a:ext cx="6820914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2DD0D02-1750-481B-828D-1FA5105B9D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3950" y="542925"/>
            <a:ext cx="6896100" cy="405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CE4299FA-A02F-4A22-8B35-FFABC4367F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6466" y="1162"/>
            <a:ext cx="580616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B8AED0F2-075D-4F51-A6C5-4F7A8074B4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100" y="80962"/>
            <a:ext cx="8305800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D8633D4B-6267-4D61-A4B5-693496AF9F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887" y="609600"/>
            <a:ext cx="7896225" cy="39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553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5433005-0FFD-4904-B855-6DB136F06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332" y="46413"/>
            <a:ext cx="4186808" cy="592225"/>
          </a:xfrm>
        </p:spPr>
        <p:txBody>
          <a:bodyPr>
            <a:normAutofit/>
          </a:bodyPr>
          <a:lstStyle/>
          <a:p>
            <a:pPr algn="ctr"/>
            <a:r>
              <a:rPr lang="en-US" sz="1400" i="1" dirty="0"/>
              <a:t>SƠ ĐỒ GIỚI THIỆU CHỨC NĂNG</a:t>
            </a:r>
            <a:endParaRPr lang="vi-VN" sz="1400" i="1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2EC2681-ADE2-48FC-A133-4B1CAC9C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07325"/>
            <a:ext cx="7740352" cy="4332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66005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1"/>
            <a:ext cx="8229600" cy="857250"/>
          </a:xfrm>
        </p:spPr>
        <p:txBody>
          <a:bodyPr>
            <a:normAutofit/>
          </a:bodyPr>
          <a:lstStyle/>
          <a:p>
            <a:r>
              <a:rPr lang="en-US" sz="1600" b="1" dirty="0"/>
              <a:t>MỘT SỐ CHỨC NĂNG KHÁC ĐANG TRONG GIAI ĐOẠN PHÁT TRIỂN:</a:t>
            </a:r>
            <a:endParaRPr lang="en-US" sz="1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3963"/>
              </p:ext>
            </p:extLst>
          </p:nvPr>
        </p:nvGraphicFramePr>
        <p:xfrm>
          <a:off x="539552" y="771550"/>
          <a:ext cx="8136904" cy="3588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3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3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STT</a:t>
                      </a: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CHỨC NĂNG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9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Đổi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mật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khẩu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cho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quản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trị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tiếp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bằng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mềm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thay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vì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qua cơ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sở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dữ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liệu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2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Trợ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giúp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hướng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dẫn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người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dùng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, chu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sử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dụng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giới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thiệu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phần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mềm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2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Sinh viên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có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thể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trực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tiếp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mượn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sách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mà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không thông qua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thủ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thư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9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Phát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triển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thêm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thống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dạng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browser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–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trình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duyệt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( tương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thích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cả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Desktop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Mobile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, … )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2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Tương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thích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nhiều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hệ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hành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hơn không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gói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gọn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chỉ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 trong Windows (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MacOS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vi-VN" sz="1200" dirty="0" err="1">
                          <a:latin typeface="Myriad Pro" pitchFamily="34" charset="0"/>
                          <a:cs typeface="Arial" panose="020B0604020202020204" pitchFamily="34" charset="0"/>
                        </a:rPr>
                        <a:t>Android</a:t>
                      </a: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, … )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2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9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44335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9269B822-9A82-480C-8E53-9C1A1C21E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8" y="185345"/>
            <a:ext cx="8963025" cy="477281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71101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677DE1-3AA4-4DEF-9B91-986D6C130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27E76-C885-46A9-B0EE-5D89E9301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ED93F6-E5ED-425C-B76D-1E0CFC63E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3005E1-064D-41AC-97A9-EC6D0212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D457E8-ED3B-498D-8786-AC15A7054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B159505-1A20-4017-B7B3-AC2F37D24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3FD5B35B-3A5B-4161-8834-3D7A9BBE5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536940A9-0DCC-4E1F-9334-52B07D32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B8071DEB-F646-48FE-A186-063D30214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DAA8B-CC80-4D45-AD74-C755DBC1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E77FF8-0A1D-4DDC-AB7D-2656DFC3C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F2AB6A-155C-416C-A7B0-EB9D7545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D4EA03-356E-4E81-83FF-331C2841E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A98E8CA-FEB5-41C8-A811-921B3BA9A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B39F3F-4FC4-487F-AF67-08D6603EA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7279" y="1875860"/>
            <a:ext cx="5076487" cy="2114549"/>
          </a:xfrm>
          <a:noFill/>
        </p:spPr>
        <p:txBody>
          <a:bodyPr anchor="b">
            <a:normAutofit fontScale="90000"/>
          </a:bodyPr>
          <a:lstStyle/>
          <a:p>
            <a:pPr algn="l"/>
            <a:r>
              <a:rPr lang="en-US" sz="3600" spc="300" dirty="0">
                <a:solidFill>
                  <a:schemeClr val="bg1"/>
                </a:solidFill>
              </a:rPr>
              <a:t>KẾT THÚC BUỔI</a:t>
            </a:r>
            <a:br>
              <a:rPr lang="en-US" sz="3600" spc="300" dirty="0">
                <a:solidFill>
                  <a:schemeClr val="bg1"/>
                </a:solidFill>
              </a:rPr>
            </a:br>
            <a:r>
              <a:rPr lang="en-US" sz="3600" spc="300" dirty="0">
                <a:solidFill>
                  <a:schemeClr val="bg1"/>
                </a:solidFill>
              </a:rPr>
              <a:t>BÁO CÁO HÔM NAY!</a:t>
            </a:r>
            <a:br>
              <a:rPr lang="en-US" sz="3600" spc="300" dirty="0">
                <a:solidFill>
                  <a:schemeClr val="bg1"/>
                </a:solidFill>
              </a:rPr>
            </a:br>
            <a:r>
              <a:rPr lang="en-US" sz="3600" spc="300" dirty="0">
                <a:solidFill>
                  <a:schemeClr val="bg1"/>
                </a:solidFill>
              </a:rPr>
              <a:t>CẢM </a:t>
            </a:r>
            <a:r>
              <a:rPr lang="vi-VN" sz="3600" spc="300" dirty="0">
                <a:solidFill>
                  <a:schemeClr val="bg1"/>
                </a:solidFill>
              </a:rPr>
              <a:t>Ơ</a:t>
            </a:r>
            <a:r>
              <a:rPr lang="en-US" sz="3600" spc="300" dirty="0">
                <a:solidFill>
                  <a:schemeClr val="bg1"/>
                </a:solidFill>
              </a:rPr>
              <a:t>N </a:t>
            </a:r>
            <a:r>
              <a:rPr lang="en-US" sz="3600" spc="300" dirty="0">
                <a:solidFill>
                  <a:schemeClr val="accent1"/>
                </a:solidFill>
              </a:rPr>
              <a:t>THẦY</a:t>
            </a:r>
            <a:r>
              <a:rPr lang="en-US" sz="3600" spc="300" dirty="0">
                <a:solidFill>
                  <a:schemeClr val="bg1"/>
                </a:solidFill>
              </a:rPr>
              <a:t> CÙNG CÁC BẠN ĐÃ XEM!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54490-0AEE-42D1-ADBC-9285945D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262FB0-BE3C-47F4-B19B-2A6F3F401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B584BC-D991-490D-BC4A-C7CEE2ECC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09230B-08D6-42F7-9503-AFE25955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BA5DAA-8A62-46B3-962D-E8BC3DF80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E803A94-07B1-4673-A313-63F97F6BD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Hình ảnh 34" descr="Ảnh có chứa đồng hồ, ký hiệu&#10;&#10;Mô tả được tạo tự động">
            <a:extLst>
              <a:ext uri="{FF2B5EF4-FFF2-40B4-BE49-F238E27FC236}">
                <a16:creationId xmlns:a16="http://schemas.microsoft.com/office/drawing/2014/main" id="{D2ED04FE-0B90-4170-B425-60E8F20C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1" y="872630"/>
            <a:ext cx="2060505" cy="2060505"/>
          </a:xfrm>
          <a:prstGeom prst="roundRect">
            <a:avLst>
              <a:gd name="adj" fmla="val 16667"/>
            </a:avLst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81122174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D73DC4EB-7590-4E07-99F2-EFE11A509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12626"/>
            <a:ext cx="9007033" cy="9007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9310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6" b="25096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/>
              <a:t>QUẢN LÝ TH</a:t>
            </a:r>
            <a:r>
              <a:rPr lang="vi-VN" altLang="ko-KR" dirty="0"/>
              <a:t>Ư</a:t>
            </a:r>
            <a:r>
              <a:rPr lang="en-US" altLang="ko-KR" dirty="0"/>
              <a:t> VIỆN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altLang="ko-KR" i="1" dirty="0" err="1"/>
              <a:t>Phần</a:t>
            </a:r>
            <a:r>
              <a:rPr lang="en-US" altLang="ko-KR" i="1" dirty="0"/>
              <a:t> </a:t>
            </a:r>
            <a:r>
              <a:rPr lang="en-US" altLang="ko-KR" i="1" dirty="0" err="1"/>
              <a:t>mềm</a:t>
            </a:r>
            <a:r>
              <a:rPr lang="en-US" altLang="ko-KR" i="1" dirty="0"/>
              <a:t> </a:t>
            </a:r>
            <a:r>
              <a:rPr lang="en-US" altLang="ko-KR" i="1" dirty="0" err="1"/>
              <a:t>hổ</a:t>
            </a:r>
            <a:r>
              <a:rPr lang="en-US" altLang="ko-KR" i="1" dirty="0"/>
              <a:t> </a:t>
            </a:r>
            <a:r>
              <a:rPr lang="en-US" altLang="ko-KR" i="1" dirty="0" err="1"/>
              <a:t>trợ</a:t>
            </a:r>
            <a:r>
              <a:rPr lang="en-US" altLang="ko-KR" i="1" dirty="0"/>
              <a:t> </a:t>
            </a:r>
            <a:r>
              <a:rPr lang="en-US" altLang="ko-KR" i="1" dirty="0" err="1"/>
              <a:t>cho</a:t>
            </a:r>
            <a:r>
              <a:rPr lang="en-US" altLang="ko-KR" i="1" dirty="0"/>
              <a:t> </a:t>
            </a:r>
            <a:r>
              <a:rPr lang="en-US" altLang="ko-KR" i="1" dirty="0" err="1"/>
              <a:t>các</a:t>
            </a:r>
            <a:r>
              <a:rPr lang="en-US" altLang="ko-KR" i="1" dirty="0"/>
              <a:t> </a:t>
            </a:r>
            <a:r>
              <a:rPr lang="en-US" altLang="ko-KR" i="1" dirty="0" err="1"/>
              <a:t>th</a:t>
            </a:r>
            <a:r>
              <a:rPr lang="vi-VN" altLang="ko-KR" i="1" dirty="0"/>
              <a:t>ư</a:t>
            </a:r>
            <a:r>
              <a:rPr lang="en-US" altLang="ko-KR" i="1" dirty="0"/>
              <a:t> </a:t>
            </a:r>
            <a:r>
              <a:rPr lang="en-US" altLang="ko-KR" i="1" dirty="0" err="1"/>
              <a:t>viện</a:t>
            </a:r>
            <a:r>
              <a:rPr lang="en-US" altLang="ko-KR" i="1" dirty="0"/>
              <a:t> </a:t>
            </a:r>
            <a:r>
              <a:rPr lang="en-US" altLang="ko-KR" i="1" dirty="0" err="1"/>
              <a:t>phổ</a:t>
            </a:r>
            <a:r>
              <a:rPr lang="en-US" altLang="ko-KR" i="1" dirty="0"/>
              <a:t> </a:t>
            </a:r>
            <a:r>
              <a:rPr lang="en-US" altLang="ko-KR" i="1" dirty="0" err="1"/>
              <a:t>thông</a:t>
            </a:r>
            <a:r>
              <a:rPr lang="en-US" altLang="ko-KR" i="1" dirty="0"/>
              <a:t> </a:t>
            </a:r>
            <a:r>
              <a:rPr lang="en-US" altLang="ko-KR" i="1" dirty="0" err="1"/>
              <a:t>đại</a:t>
            </a:r>
            <a:r>
              <a:rPr lang="en-US" altLang="ko-KR" i="1" dirty="0"/>
              <a:t> </a:t>
            </a:r>
            <a:r>
              <a:rPr lang="en-US" altLang="ko-KR" i="1" dirty="0" err="1"/>
              <a:t>học</a:t>
            </a:r>
            <a:r>
              <a:rPr lang="en-US" altLang="ko-KR" i="1" dirty="0"/>
              <a:t> </a:t>
            </a:r>
            <a:r>
              <a:rPr lang="en-US" altLang="ko-KR" i="1" dirty="0" err="1"/>
              <a:t>quản</a:t>
            </a:r>
            <a:r>
              <a:rPr lang="en-US" altLang="ko-KR" i="1" dirty="0"/>
              <a:t> </a:t>
            </a:r>
            <a:r>
              <a:rPr lang="en-US" altLang="ko-KR" i="1" dirty="0" err="1"/>
              <a:t>lý</a:t>
            </a:r>
            <a:r>
              <a:rPr lang="en-US" altLang="ko-KR" i="1" dirty="0"/>
              <a:t> </a:t>
            </a:r>
            <a:r>
              <a:rPr lang="en-US" altLang="ko-KR" i="1" dirty="0" err="1"/>
              <a:t>sách</a:t>
            </a:r>
            <a:r>
              <a:rPr lang="en-US" altLang="ko-KR" i="1" dirty="0"/>
              <a:t> </a:t>
            </a:r>
            <a:r>
              <a:rPr lang="en-US" altLang="ko-KR" i="1" dirty="0" err="1"/>
              <a:t>tốt</a:t>
            </a:r>
            <a:r>
              <a:rPr lang="en-US" altLang="ko-KR" i="1" dirty="0"/>
              <a:t> h</a:t>
            </a:r>
            <a:r>
              <a:rPr lang="vi-VN" altLang="ko-KR" i="1" dirty="0"/>
              <a:t>ơ</a:t>
            </a:r>
            <a:r>
              <a:rPr lang="en-US" altLang="ko-KR" i="1" dirty="0"/>
              <a:t>n, </a:t>
            </a:r>
            <a:r>
              <a:rPr lang="en-US" altLang="ko-KR" i="1" dirty="0" err="1"/>
              <a:t>nhanh</a:t>
            </a:r>
            <a:r>
              <a:rPr lang="en-US" altLang="ko-KR" i="1" dirty="0"/>
              <a:t> h</a:t>
            </a:r>
            <a:r>
              <a:rPr lang="vi-VN" altLang="ko-KR" i="1" dirty="0"/>
              <a:t>ơ</a:t>
            </a:r>
            <a:r>
              <a:rPr lang="en-US" altLang="ko-KR" i="1" dirty="0"/>
              <a:t>n, </a:t>
            </a:r>
            <a:r>
              <a:rPr lang="en-US" altLang="ko-KR" i="1" dirty="0" err="1"/>
              <a:t>chính</a:t>
            </a:r>
            <a:r>
              <a:rPr lang="en-US" altLang="ko-KR" i="1" dirty="0"/>
              <a:t> </a:t>
            </a:r>
            <a:r>
              <a:rPr lang="en-US" altLang="ko-KR" i="1" dirty="0" err="1"/>
              <a:t>xác</a:t>
            </a:r>
            <a:r>
              <a:rPr lang="en-US" altLang="ko-KR" i="1" dirty="0"/>
              <a:t> h</a:t>
            </a:r>
            <a:r>
              <a:rPr lang="vi-VN" altLang="ko-KR" i="1" dirty="0"/>
              <a:t>ơ</a:t>
            </a:r>
            <a:r>
              <a:rPr lang="en-US" altLang="ko-KR" i="1" dirty="0"/>
              <a:t>n</a:t>
            </a:r>
          </a:p>
        </p:txBody>
      </p:sp>
      <p:sp>
        <p:nvSpPr>
          <p:cNvPr id="6" name="Teardrop 5"/>
          <p:cNvSpPr/>
          <p:nvPr/>
        </p:nvSpPr>
        <p:spPr>
          <a:xfrm rot="8100000">
            <a:off x="4033749" y="2033093"/>
            <a:ext cx="1076501" cy="1076501"/>
          </a:xfrm>
          <a:prstGeom prst="teardrop">
            <a:avLst/>
          </a:prstGeom>
          <a:solidFill>
            <a:schemeClr val="accent2">
              <a:lumMod val="7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715E90D-4D87-440C-BB7F-3BE0797D4ABD}"/>
              </a:ext>
            </a:extLst>
          </p:cNvPr>
          <p:cNvSpPr/>
          <p:nvPr/>
        </p:nvSpPr>
        <p:spPr>
          <a:xfrm>
            <a:off x="4391936" y="2402788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152831B4-297E-430D-B994-CCA8AD260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57150"/>
            <a:ext cx="6819900" cy="502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3E541A71-052C-46DA-9DDE-D52FAB4C6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2" y="0"/>
            <a:ext cx="762229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0796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11560" y="1707654"/>
            <a:ext cx="7772400" cy="1125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z="3200" spc="300" dirty="0"/>
              <a:t>Ý T</a:t>
            </a:r>
            <a:r>
              <a:rPr lang="vi-VN" sz="3200" spc="300" dirty="0"/>
              <a:t>Ư</a:t>
            </a:r>
            <a:r>
              <a:rPr lang="en-US" sz="3200" spc="300" dirty="0"/>
              <a:t>ỞNG THIẾT KẾ</a:t>
            </a:r>
          </a:p>
        </p:txBody>
      </p:sp>
    </p:spTree>
    <p:extLst>
      <p:ext uri="{BB962C8B-B14F-4D97-AF65-F5344CB8AC3E}">
        <p14:creationId xmlns:p14="http://schemas.microsoft.com/office/powerpoint/2010/main" val="121020144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9401D56-DA43-449F-8A22-77606EEC3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>
            <a:norm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MVC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317F0BF-7735-4C10-8343-7AF75FC0B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01" y="204788"/>
            <a:ext cx="4650248" cy="43898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F306A34-C58F-47D1-A900-2644EE04C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/>
          <a:p>
            <a:r>
              <a:rPr lang="en-US" sz="1200" dirty="0" err="1">
                <a:solidFill>
                  <a:schemeClr val="tx1"/>
                </a:solidFill>
              </a:rPr>
              <a:t>Bên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trong</a:t>
            </a:r>
            <a:r>
              <a:rPr lang="en-US" sz="1200" dirty="0">
                <a:solidFill>
                  <a:schemeClr val="tx1"/>
                </a:solidFill>
              </a:rPr>
              <a:t> chia </a:t>
            </a:r>
            <a:r>
              <a:rPr lang="en-US" sz="1200" dirty="0" err="1">
                <a:solidFill>
                  <a:schemeClr val="tx1"/>
                </a:solidFill>
              </a:rPr>
              <a:t>nhỏ</a:t>
            </a:r>
            <a:r>
              <a:rPr lang="en-US" sz="1200" dirty="0">
                <a:solidFill>
                  <a:schemeClr val="tx1"/>
                </a:solidFill>
              </a:rPr>
              <a:t> Model ra </a:t>
            </a:r>
            <a:r>
              <a:rPr lang="en-US" sz="1200" dirty="0" err="1">
                <a:solidFill>
                  <a:schemeClr val="tx1"/>
                </a:solidFill>
              </a:rPr>
              <a:t>thành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r>
              <a:rPr lang="en-US" sz="1200" dirty="0">
                <a:solidFill>
                  <a:schemeClr val="tx1"/>
                </a:solidFill>
              </a:rPr>
              <a:t>2 </a:t>
            </a:r>
            <a:r>
              <a:rPr lang="en-US" sz="1200" dirty="0" err="1">
                <a:solidFill>
                  <a:schemeClr val="tx1"/>
                </a:solidFill>
              </a:rPr>
              <a:t>phần</a:t>
            </a:r>
            <a:r>
              <a:rPr lang="en-US" sz="1200" dirty="0">
                <a:solidFill>
                  <a:schemeClr val="tx1"/>
                </a:solidFill>
              </a:rPr>
              <a:t>, DAO </a:t>
            </a:r>
            <a:r>
              <a:rPr lang="en-US" sz="1200" dirty="0" err="1">
                <a:solidFill>
                  <a:schemeClr val="tx1"/>
                </a:solidFill>
              </a:rPr>
              <a:t>và</a:t>
            </a:r>
            <a:r>
              <a:rPr lang="en-US" sz="1200" dirty="0">
                <a:solidFill>
                  <a:schemeClr val="tx1"/>
                </a:solidFill>
              </a:rPr>
              <a:t> Entity </a:t>
            </a:r>
          </a:p>
          <a:p>
            <a:r>
              <a:rPr lang="en-US" sz="1200" dirty="0"/>
              <a:t>DAO đ</a:t>
            </a:r>
            <a:r>
              <a:rPr lang="vi-VN" sz="1200" dirty="0" err="1"/>
              <a:t>ược</a:t>
            </a:r>
            <a:r>
              <a:rPr lang="vi-VN" sz="1200" dirty="0"/>
              <a:t> </a:t>
            </a:r>
            <a:r>
              <a:rPr lang="vi-VN" sz="1200" dirty="0" err="1"/>
              <a:t>sử</a:t>
            </a:r>
            <a:r>
              <a:rPr lang="vi-VN" sz="1200" dirty="0"/>
              <a:t> </a:t>
            </a:r>
            <a:r>
              <a:rPr lang="vi-VN" sz="1200" dirty="0" err="1"/>
              <a:t>dụng</a:t>
            </a:r>
            <a:r>
              <a:rPr lang="vi-VN" sz="1200" dirty="0"/>
              <a:t> </a:t>
            </a:r>
            <a:r>
              <a:rPr lang="vi-VN" sz="1200" dirty="0" err="1"/>
              <a:t>để</a:t>
            </a:r>
            <a:r>
              <a:rPr lang="vi-VN" sz="1200" dirty="0"/>
              <a:t> phân </a:t>
            </a:r>
            <a:r>
              <a:rPr lang="vi-VN" sz="1200" dirty="0" err="1"/>
              <a:t>tách</a:t>
            </a:r>
            <a:r>
              <a:rPr lang="vi-VN" sz="1200" dirty="0"/>
              <a:t> </a:t>
            </a:r>
            <a:r>
              <a:rPr lang="vi-VN" sz="1200" dirty="0" err="1"/>
              <a:t>logic</a:t>
            </a:r>
            <a:r>
              <a:rPr lang="vi-VN" sz="1200" dirty="0"/>
              <a:t> lưu </a:t>
            </a:r>
            <a:r>
              <a:rPr lang="vi-VN" sz="1200" dirty="0" err="1"/>
              <a:t>trữ</a:t>
            </a:r>
            <a:r>
              <a:rPr lang="vi-VN" sz="1200" dirty="0"/>
              <a:t> cơ </a:t>
            </a:r>
            <a:r>
              <a:rPr lang="vi-VN" sz="1200" dirty="0" err="1"/>
              <a:t>sở</a:t>
            </a:r>
            <a:r>
              <a:rPr lang="vi-VN" sz="1200" dirty="0"/>
              <a:t> </a:t>
            </a:r>
            <a:r>
              <a:rPr lang="vi-VN" sz="1200" dirty="0" err="1"/>
              <a:t>dữ</a:t>
            </a:r>
            <a:r>
              <a:rPr lang="vi-VN" sz="1200" dirty="0"/>
              <a:t> </a:t>
            </a:r>
            <a:r>
              <a:rPr lang="vi-VN" sz="1200" dirty="0" err="1"/>
              <a:t>liệu</a:t>
            </a:r>
            <a:r>
              <a:rPr lang="vi-VN" sz="1200" dirty="0"/>
              <a:t> trong </a:t>
            </a:r>
            <a:r>
              <a:rPr lang="vi-VN" sz="1200" dirty="0" err="1"/>
              <a:t>một</a:t>
            </a:r>
            <a:r>
              <a:rPr lang="vi-VN" sz="1200" dirty="0"/>
              <a:t> </a:t>
            </a:r>
            <a:r>
              <a:rPr lang="vi-VN" sz="1200" dirty="0" err="1"/>
              <a:t>lớp</a:t>
            </a:r>
            <a:r>
              <a:rPr lang="vi-VN" sz="1200" dirty="0"/>
              <a:t> riêng </a:t>
            </a:r>
            <a:r>
              <a:rPr lang="vi-VN" sz="1200" dirty="0" err="1"/>
              <a:t>biệt</a:t>
            </a:r>
            <a:r>
              <a:rPr lang="vi-VN" sz="1200" dirty="0"/>
              <a:t>. </a:t>
            </a:r>
            <a:r>
              <a:rPr lang="vi-VN" sz="1200" i="1" dirty="0" err="1"/>
              <a:t>Enitiy</a:t>
            </a:r>
            <a:r>
              <a:rPr lang="vi-VN" sz="1200" i="1" dirty="0"/>
              <a:t> </a:t>
            </a:r>
            <a:r>
              <a:rPr lang="vi-VN" sz="1200" i="1" dirty="0" err="1"/>
              <a:t>là</a:t>
            </a:r>
            <a:r>
              <a:rPr lang="vi-VN" sz="1200" i="1" dirty="0"/>
              <a:t> </a:t>
            </a:r>
            <a:r>
              <a:rPr lang="vi-VN" sz="1200" i="1" dirty="0" err="1"/>
              <a:t>class</a:t>
            </a:r>
            <a:r>
              <a:rPr lang="vi-VN" sz="1200" i="1" dirty="0"/>
              <a:t> </a:t>
            </a:r>
            <a:r>
              <a:rPr lang="vi-VN" sz="1200" i="1" dirty="0" err="1"/>
              <a:t>dùng</a:t>
            </a:r>
            <a:r>
              <a:rPr lang="vi-VN" sz="1200" i="1" dirty="0"/>
              <a:t> </a:t>
            </a:r>
            <a:r>
              <a:rPr lang="vi-VN" sz="1200" i="1" dirty="0" err="1"/>
              <a:t>để</a:t>
            </a:r>
            <a:r>
              <a:rPr lang="vi-VN" sz="1200" i="1" dirty="0"/>
              <a:t> </a:t>
            </a:r>
            <a:r>
              <a:rPr lang="vi-VN" sz="1200" i="1" dirty="0" err="1"/>
              <a:t>ánh</a:t>
            </a:r>
            <a:r>
              <a:rPr lang="vi-VN" sz="1200" i="1" dirty="0"/>
              <a:t> </a:t>
            </a:r>
            <a:r>
              <a:rPr lang="vi-VN" sz="1200" i="1" dirty="0" err="1"/>
              <a:t>xạ</a:t>
            </a:r>
            <a:r>
              <a:rPr lang="vi-VN" sz="1200" i="1" dirty="0"/>
              <a:t> </a:t>
            </a:r>
            <a:r>
              <a:rPr lang="vi-VN" sz="1200" i="1" dirty="0" err="1"/>
              <a:t>bảng</a:t>
            </a:r>
            <a:r>
              <a:rPr lang="vi-VN" sz="1200" i="1" dirty="0"/>
              <a:t> trong cơ </a:t>
            </a:r>
            <a:r>
              <a:rPr lang="vi-VN" sz="1200" i="1" dirty="0" err="1"/>
              <a:t>sở</a:t>
            </a:r>
            <a:r>
              <a:rPr lang="vi-VN" sz="1200" i="1" dirty="0"/>
              <a:t> </a:t>
            </a:r>
            <a:r>
              <a:rPr lang="vi-VN" sz="1200" i="1" dirty="0" err="1"/>
              <a:t>dữ</a:t>
            </a:r>
            <a:r>
              <a:rPr lang="vi-VN" sz="1200" i="1" dirty="0"/>
              <a:t> </a:t>
            </a:r>
            <a:r>
              <a:rPr lang="vi-VN" sz="1200" i="1" dirty="0" err="1"/>
              <a:t>liệu</a:t>
            </a:r>
            <a:endParaRPr lang="en-US" sz="1200" i="1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7133EDA-04FC-4E59-AA6E-7F0CDF89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835474"/>
            <a:ext cx="2267562" cy="137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385527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0F7A045-F48F-4845-9096-1DEA5BF4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>
            <a:normAutofit/>
          </a:bodyPr>
          <a:lstStyle/>
          <a:p>
            <a:pPr algn="just"/>
            <a:r>
              <a:rPr lang="en-US" dirty="0"/>
              <a:t>Model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7434C336-614B-4667-A3AD-C61B7F6BF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66" y="172499"/>
            <a:ext cx="3143862" cy="2450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E5E51F-2A2A-4790-8BA1-83602FE26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vi-VN" dirty="0"/>
              <a:t>nơi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nghiệp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hoặc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quản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cơ </a:t>
            </a:r>
            <a:r>
              <a:rPr lang="vi-VN" dirty="0" err="1"/>
              <a:t>sở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(</a:t>
            </a:r>
            <a:r>
              <a:rPr lang="vi-VN" dirty="0" err="1"/>
              <a:t>mysql</a:t>
            </a:r>
            <a:r>
              <a:rPr lang="vi-VN" dirty="0"/>
              <a:t>, </a:t>
            </a:r>
            <a:r>
              <a:rPr lang="vi-VN" dirty="0" err="1"/>
              <a:t>mssql</a:t>
            </a:r>
            <a:r>
              <a:rPr lang="vi-VN" dirty="0"/>
              <a:t>… ); </a:t>
            </a:r>
          </a:p>
          <a:p>
            <a:pPr>
              <a:spcAft>
                <a:spcPts val="600"/>
              </a:spcAft>
            </a:pP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bao </a:t>
            </a:r>
            <a:r>
              <a:rPr lang="vi-VN" dirty="0" err="1"/>
              <a:t>gồm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class</a:t>
            </a:r>
            <a:r>
              <a:rPr lang="vi-VN" dirty="0"/>
              <a:t>/</a:t>
            </a:r>
            <a:r>
              <a:rPr lang="vi-VN" dirty="0" err="1"/>
              <a:t>function</a:t>
            </a:r>
            <a:r>
              <a:rPr lang="vi-VN" dirty="0"/>
              <a:t>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nghiệp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như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nối</a:t>
            </a:r>
            <a:r>
              <a:rPr lang="vi-VN" dirty="0"/>
              <a:t> </a:t>
            </a:r>
            <a:r>
              <a:rPr lang="vi-VN" dirty="0" err="1"/>
              <a:t>database</a:t>
            </a:r>
            <a:r>
              <a:rPr lang="vi-VN" dirty="0"/>
              <a:t>, truy </a:t>
            </a:r>
            <a:r>
              <a:rPr lang="vi-VN" dirty="0" err="1"/>
              <a:t>vấn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, thêm – </a:t>
            </a:r>
            <a:r>
              <a:rPr lang="vi-VN" dirty="0" err="1"/>
              <a:t>xóa</a:t>
            </a:r>
            <a:r>
              <a:rPr lang="vi-VN" dirty="0"/>
              <a:t> –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…</a:t>
            </a:r>
            <a:endParaRPr lang="vi-VN" b="1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E0AAF93-0BE8-4A93-8B4F-7F9990D4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725917"/>
            <a:ext cx="2888492" cy="2245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40572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0F7A045-F48F-4845-9096-1DEA5BF4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>
            <a:normAutofit/>
          </a:bodyPr>
          <a:lstStyle/>
          <a:p>
            <a:r>
              <a:rPr lang="en-US" dirty="0"/>
              <a:t>View</a:t>
            </a:r>
          </a:p>
        </p:txBody>
      </p:sp>
      <p:pic>
        <p:nvPicPr>
          <p:cNvPr id="2" name="Hình ảnh 1" descr="Ảnh có chứa ảnh chụp màn hình, màn hình, điện thoại, máy tính&#10;&#10;Mô tả được tạo tự động">
            <a:extLst>
              <a:ext uri="{FF2B5EF4-FFF2-40B4-BE49-F238E27FC236}">
                <a16:creationId xmlns:a16="http://schemas.microsoft.com/office/drawing/2014/main" id="{ADBFB0AB-DE04-4326-939F-642A778C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9" y="204788"/>
            <a:ext cx="3879812" cy="43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E5E51F-2A2A-4790-8BA1-83602FE26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vi-VN" dirty="0"/>
              <a:t>nơi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giao </a:t>
            </a:r>
            <a:r>
              <a:rPr lang="vi-VN" dirty="0" err="1"/>
              <a:t>diện</a:t>
            </a:r>
            <a:r>
              <a:rPr lang="vi-VN" dirty="0"/>
              <a:t> như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nút</a:t>
            </a:r>
            <a:r>
              <a:rPr lang="vi-VN" dirty="0"/>
              <a:t> </a:t>
            </a:r>
            <a:r>
              <a:rPr lang="vi-VN" dirty="0" err="1"/>
              <a:t>bấm</a:t>
            </a:r>
            <a:r>
              <a:rPr lang="vi-VN" dirty="0"/>
              <a:t>, khung </a:t>
            </a:r>
            <a:r>
              <a:rPr lang="vi-VN" dirty="0" err="1"/>
              <a:t>nhập</a:t>
            </a:r>
            <a:r>
              <a:rPr lang="vi-VN" dirty="0"/>
              <a:t>, </a:t>
            </a:r>
            <a:r>
              <a:rPr lang="vi-VN" dirty="0" err="1"/>
              <a:t>menu</a:t>
            </a:r>
            <a:r>
              <a:rPr lang="vi-VN" dirty="0"/>
              <a:t>,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ảnh</a:t>
            </a:r>
            <a:r>
              <a:rPr lang="vi-VN" dirty="0"/>
              <a:t>… </a:t>
            </a: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đảm</a:t>
            </a:r>
            <a:r>
              <a:rPr lang="vi-VN" dirty="0"/>
              <a:t> </a:t>
            </a:r>
            <a:r>
              <a:rPr lang="vi-VN" dirty="0" err="1"/>
              <a:t>nhiệm</a:t>
            </a:r>
            <a:r>
              <a:rPr lang="vi-VN" dirty="0"/>
              <a:t> </a:t>
            </a:r>
            <a:r>
              <a:rPr lang="vi-VN" dirty="0" err="1"/>
              <a:t>nhiệm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hiển</a:t>
            </a:r>
            <a:r>
              <a:rPr lang="vi-VN" dirty="0"/>
              <a:t>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.</a:t>
            </a:r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234377251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702</Words>
  <Application>Microsoft Office PowerPoint</Application>
  <PresentationFormat>Trình chiếu Trên màn hình (16:9)</PresentationFormat>
  <Paragraphs>96</Paragraphs>
  <Slides>35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35</vt:i4>
      </vt:variant>
    </vt:vector>
  </HeadingPairs>
  <TitlesOfParts>
    <vt:vector size="39" baseType="lpstr">
      <vt:lpstr>Arial</vt:lpstr>
      <vt:lpstr>Calibri</vt:lpstr>
      <vt:lpstr>Myriad Pro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Thiết kế theo MVC</vt:lpstr>
      <vt:lpstr>Model</vt:lpstr>
      <vt:lpstr>View</vt:lpstr>
      <vt:lpstr>Controller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CHỨC NĂNG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SƠ ĐỒ GIỚI THIỆU CHỨC NĂNG</vt:lpstr>
      <vt:lpstr>MỘT SỐ CHỨC NĂNG KHÁC ĐANG TRONG GIAI ĐOẠN PHÁT TRIỂN:</vt:lpstr>
      <vt:lpstr>Bản trình bày PowerPoint</vt:lpstr>
      <vt:lpstr>KẾT THÚC BUỔI BÁO CÁO HÔM NAY! CẢM ƠN THẦY CÙNG CÁC BẠN ĐÃ XEM!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Paul Phạm</dc:creator>
  <cp:lastModifiedBy>Paul Phạm</cp:lastModifiedBy>
  <cp:revision>3</cp:revision>
  <dcterms:created xsi:type="dcterms:W3CDTF">2020-06-22T01:03:43Z</dcterms:created>
  <dcterms:modified xsi:type="dcterms:W3CDTF">2020-06-22T01:11:29Z</dcterms:modified>
</cp:coreProperties>
</file>